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7" r:id="rId7"/>
    <p:sldId id="274" r:id="rId8"/>
    <p:sldId id="275" r:id="rId9"/>
    <p:sldId id="263" r:id="rId10"/>
    <p:sldId id="264" r:id="rId11"/>
    <p:sldId id="268" r:id="rId12"/>
    <p:sldId id="269" r:id="rId13"/>
    <p:sldId id="270" r:id="rId14"/>
    <p:sldId id="271" r:id="rId15"/>
    <p:sldId id="272" r:id="rId16"/>
    <p:sldId id="273" r:id="rId17"/>
    <p:sldId id="26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Werkbegeleiding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LP8 | Les 1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95" y="568631"/>
            <a:ext cx="2599509" cy="36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3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22663"/>
            <a:ext cx="8596668" cy="827314"/>
          </a:xfrm>
        </p:spPr>
        <p:txBody>
          <a:bodyPr/>
          <a:lstStyle/>
          <a:p>
            <a:r>
              <a:rPr lang="nl-NL" dirty="0" smtClean="0"/>
              <a:t>Drie niveaus van reflecteren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46189"/>
            <a:ext cx="8596668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Op persoonlijk functioneren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Op beroepsmatig handelen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Op persoonlijk beroepsmatig handelen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299" y="1246189"/>
            <a:ext cx="2085703" cy="208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9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1371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Reflecteren op </a:t>
            </a:r>
            <a:r>
              <a:rPr lang="nl-NL" dirty="0" smtClean="0">
                <a:solidFill>
                  <a:schemeClr val="tx2"/>
                </a:solidFill>
              </a:rPr>
              <a:t>persoonlijk functioneren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240971"/>
            <a:ext cx="9067557" cy="3880773"/>
          </a:xfrm>
        </p:spPr>
        <p:txBody>
          <a:bodyPr/>
          <a:lstStyle/>
          <a:p>
            <a:r>
              <a:rPr lang="nl-NL" dirty="0" smtClean="0"/>
              <a:t>Het gaat hier om JOU als persoon</a:t>
            </a:r>
          </a:p>
          <a:p>
            <a:r>
              <a:rPr lang="nl-NL" dirty="0" smtClean="0"/>
              <a:t>Je kijkt wat </a:t>
            </a:r>
            <a:r>
              <a:rPr lang="nl-NL" u="sng" dirty="0" smtClean="0"/>
              <a:t>jou</a:t>
            </a:r>
            <a:r>
              <a:rPr lang="nl-NL" dirty="0" smtClean="0"/>
              <a:t> motiveert, wat jou </a:t>
            </a:r>
            <a:r>
              <a:rPr lang="nl-NL" u="sng" dirty="0" smtClean="0"/>
              <a:t>drijft</a:t>
            </a:r>
            <a:r>
              <a:rPr lang="nl-NL" dirty="0" smtClean="0"/>
              <a:t> in het leven en wat jouw doelen zijn</a:t>
            </a:r>
          </a:p>
          <a:p>
            <a:r>
              <a:rPr lang="nl-NL" dirty="0" smtClean="0"/>
              <a:t>Door hierop te reflecteren zorg je ervoor dat je dingen blijft doen waar je echt blij van wordt</a:t>
            </a:r>
          </a:p>
          <a:p>
            <a:r>
              <a:rPr lang="nl-NL" dirty="0" smtClean="0"/>
              <a:t>Deze manier van reflecteren hoef je niet elke dag toe te passen</a:t>
            </a:r>
          </a:p>
          <a:p>
            <a:r>
              <a:rPr lang="nl-NL" dirty="0" smtClean="0"/>
              <a:t>Soms gewoon even stil staan bij wat je doet en vooral waarom je dat werk doet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888" y="3645232"/>
            <a:ext cx="1324114" cy="132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2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0560"/>
          </a:xfrm>
        </p:spPr>
        <p:txBody>
          <a:bodyPr/>
          <a:lstStyle/>
          <a:p>
            <a:r>
              <a:rPr lang="nl-NL" dirty="0" smtClean="0"/>
              <a:t>Reflecteren op </a:t>
            </a:r>
            <a:r>
              <a:rPr lang="nl-NL" dirty="0" smtClean="0">
                <a:solidFill>
                  <a:schemeClr val="tx2"/>
                </a:solidFill>
              </a:rPr>
              <a:t>beroepsmatig handelen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280160"/>
            <a:ext cx="9368003" cy="5447211"/>
          </a:xfrm>
        </p:spPr>
        <p:txBody>
          <a:bodyPr/>
          <a:lstStyle/>
          <a:p>
            <a:r>
              <a:rPr lang="nl-NL" dirty="0" smtClean="0"/>
              <a:t>Hierbij bekijk je de manier waarop je je werk doet</a:t>
            </a:r>
            <a:r>
              <a:rPr lang="nl-NL" dirty="0"/>
              <a:t>,</a:t>
            </a:r>
            <a:r>
              <a:rPr lang="nl-NL" dirty="0" smtClean="0"/>
              <a:t> bijvoorbeeld:</a:t>
            </a:r>
          </a:p>
          <a:p>
            <a:pPr>
              <a:buFontTx/>
              <a:buChar char="-"/>
            </a:pPr>
            <a:r>
              <a:rPr lang="nl-NL" dirty="0" smtClean="0"/>
              <a:t>Handelingen (het geven van instructie </a:t>
            </a:r>
            <a:r>
              <a:rPr lang="nl-NL" dirty="0"/>
              <a:t>/</a:t>
            </a:r>
            <a:r>
              <a:rPr lang="nl-NL" dirty="0" smtClean="0"/>
              <a:t> het verzorgen van een kind/</a:t>
            </a:r>
            <a:r>
              <a:rPr lang="nl-NL" dirty="0" err="1" smtClean="0"/>
              <a:t>client</a:t>
            </a:r>
            <a:r>
              <a:rPr lang="nl-NL" dirty="0" smtClean="0"/>
              <a:t>)</a:t>
            </a:r>
          </a:p>
          <a:p>
            <a:pPr>
              <a:buFontTx/>
              <a:buChar char="-"/>
            </a:pPr>
            <a:r>
              <a:rPr lang="nl-NL" dirty="0" smtClean="0"/>
              <a:t>De manier waarop je je mening geeft in een overleg</a:t>
            </a:r>
          </a:p>
          <a:p>
            <a:r>
              <a:rPr lang="nl-NL" dirty="0" smtClean="0"/>
              <a:t>Je bevraagt jezelf over je eigen beroepsmatig handelen:</a:t>
            </a:r>
          </a:p>
          <a:p>
            <a:pPr>
              <a:buFontTx/>
              <a:buChar char="-"/>
            </a:pPr>
            <a:r>
              <a:rPr lang="nl-NL" dirty="0" smtClean="0"/>
              <a:t>Doe ik het zo goed?</a:t>
            </a:r>
          </a:p>
          <a:p>
            <a:pPr>
              <a:buFontTx/>
              <a:buChar char="-"/>
            </a:pPr>
            <a:r>
              <a:rPr lang="nl-NL" dirty="0" smtClean="0"/>
              <a:t>Wat kan er beter?</a:t>
            </a:r>
          </a:p>
          <a:p>
            <a:pPr>
              <a:buFontTx/>
              <a:buChar char="-"/>
            </a:pPr>
            <a:r>
              <a:rPr lang="nl-NL" dirty="0" smtClean="0"/>
              <a:t>Hoe dan?</a:t>
            </a:r>
          </a:p>
          <a:p>
            <a:pPr>
              <a:buFontTx/>
              <a:buChar char="-"/>
            </a:pPr>
            <a:r>
              <a:rPr lang="nl-NL" dirty="0" smtClean="0"/>
              <a:t>Wat heb ik daarvoor nodig?</a:t>
            </a:r>
          </a:p>
          <a:p>
            <a:r>
              <a:rPr lang="nl-NL" dirty="0" smtClean="0"/>
              <a:t>Het is niet altijd makkelijk</a:t>
            </a:r>
          </a:p>
          <a:p>
            <a:r>
              <a:rPr lang="nl-NL" dirty="0" smtClean="0"/>
              <a:t>Het hoort er wel bij -&gt; professionaliseren.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603" y="2338796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7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Reflecteren op </a:t>
            </a:r>
            <a:r>
              <a:rPr lang="nl-NL" dirty="0" smtClean="0">
                <a:solidFill>
                  <a:schemeClr val="tx2"/>
                </a:solidFill>
              </a:rPr>
              <a:t>persoonlijk </a:t>
            </a:r>
            <a:br>
              <a:rPr lang="nl-NL" dirty="0" smtClean="0">
                <a:solidFill>
                  <a:schemeClr val="tx2"/>
                </a:solidFill>
              </a:rPr>
            </a:br>
            <a:r>
              <a:rPr lang="nl-NL" dirty="0" smtClean="0">
                <a:solidFill>
                  <a:schemeClr val="tx2"/>
                </a:solidFill>
              </a:rPr>
              <a:t>beroepsmatig handelen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768703"/>
            <a:ext cx="9903580" cy="3880773"/>
          </a:xfrm>
        </p:spPr>
        <p:txBody>
          <a:bodyPr/>
          <a:lstStyle/>
          <a:p>
            <a:r>
              <a:rPr lang="nl-NL" dirty="0" smtClean="0"/>
              <a:t>Dit is het reflecteren op je persoonlijk beroepsmatig handelen in de maatschappij.</a:t>
            </a:r>
          </a:p>
          <a:p>
            <a:r>
              <a:rPr lang="nl-NL" dirty="0" smtClean="0"/>
              <a:t>Dus: wat zijn de gevolgen van jouw manier van werken voor anderen</a:t>
            </a:r>
          </a:p>
          <a:p>
            <a:r>
              <a:rPr lang="nl-NL" dirty="0" smtClean="0"/>
              <a:t>Voor de organisatie, de cliënten of collega’s</a:t>
            </a:r>
          </a:p>
          <a:p>
            <a:r>
              <a:rPr lang="nl-NL" dirty="0" smtClean="0"/>
              <a:t>Handel je in hun belang? Is wat jij doet goed voor hen?</a:t>
            </a:r>
          </a:p>
          <a:p>
            <a:r>
              <a:rPr lang="nl-NL" dirty="0" smtClean="0"/>
              <a:t>Of moet je je gedrag aanpassen (+ hoe dan?)</a:t>
            </a:r>
          </a:p>
          <a:p>
            <a:r>
              <a:rPr lang="nl-NL" dirty="0" smtClean="0"/>
              <a:t>Dit hoort bij een professionele werkhouding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063" y="2606688"/>
            <a:ext cx="2803039" cy="236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2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6686"/>
          </a:xfrm>
        </p:spPr>
        <p:txBody>
          <a:bodyPr/>
          <a:lstStyle/>
          <a:p>
            <a:r>
              <a:rPr lang="nl-NL" dirty="0" smtClean="0"/>
              <a:t>Feedback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306287"/>
            <a:ext cx="9368003" cy="4735076"/>
          </a:xfrm>
        </p:spPr>
        <p:txBody>
          <a:bodyPr/>
          <a:lstStyle/>
          <a:p>
            <a:r>
              <a:rPr lang="nl-NL" dirty="0" smtClean="0"/>
              <a:t>Naast zelf reflecteren heb je ook feedback van anderen nodig</a:t>
            </a:r>
          </a:p>
          <a:p>
            <a:r>
              <a:rPr lang="nl-NL" dirty="0" smtClean="0"/>
              <a:t>Je hebt altijd blinde vlekken (dingen die je van jezelf niet ziet of niet wilt zien)</a:t>
            </a:r>
          </a:p>
          <a:p>
            <a:r>
              <a:rPr lang="nl-NL" dirty="0" smtClean="0"/>
              <a:t>Collega’s geven je de nodige feedback (gratis tips)</a:t>
            </a:r>
          </a:p>
          <a:p>
            <a:r>
              <a:rPr lang="nl-NL" dirty="0" smtClean="0"/>
              <a:t>Mooi als je van anderen mag horen wat je nog kunt verbeteren!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030" y="3384095"/>
            <a:ext cx="4200525" cy="252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1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</p:spPr>
        <p:txBody>
          <a:bodyPr/>
          <a:lstStyle/>
          <a:p>
            <a:r>
              <a:rPr lang="nl-NL" dirty="0" smtClean="0"/>
              <a:t>Feedback ontvangen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85377"/>
            <a:ext cx="8596668" cy="3880773"/>
          </a:xfrm>
        </p:spPr>
        <p:txBody>
          <a:bodyPr/>
          <a:lstStyle/>
          <a:p>
            <a:r>
              <a:rPr lang="nl-NL" dirty="0" smtClean="0"/>
              <a:t>Feedback ontvangen is niet altijd leuk</a:t>
            </a:r>
          </a:p>
          <a:p>
            <a:r>
              <a:rPr lang="nl-NL" dirty="0" smtClean="0"/>
              <a:t>Als een collega of ouder van een kind je verteld hoe je iets beter op een andere manier kunt doen is dat een vorm van kritiek </a:t>
            </a:r>
          </a:p>
          <a:p>
            <a:r>
              <a:rPr lang="nl-NL" dirty="0" smtClean="0"/>
              <a:t>Kritiek op je beroepsmatig handelen, je professie</a:t>
            </a:r>
          </a:p>
          <a:p>
            <a:r>
              <a:rPr lang="nl-NL" dirty="0" smtClean="0"/>
              <a:t>Toch is het juist heel mooi, iemand wil helpen en je kunt er beter van worden</a:t>
            </a:r>
          </a:p>
          <a:p>
            <a:r>
              <a:rPr lang="nl-NL" dirty="0" smtClean="0"/>
              <a:t>Als het terechte feedback is kun je er gebruik van maken</a:t>
            </a:r>
          </a:p>
          <a:p>
            <a:r>
              <a:rPr lang="nl-NL" dirty="0" smtClean="0"/>
              <a:t>Twijfel je, vraag dan ook iemand anders of het klopt</a:t>
            </a:r>
          </a:p>
          <a:p>
            <a:r>
              <a:rPr lang="nl-NL" dirty="0" smtClean="0"/>
              <a:t>Bewustwording van onvolkomenheden is de eerste stap naar verbetering!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2" y="0"/>
            <a:ext cx="2917998" cy="28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7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</p:spPr>
        <p:txBody>
          <a:bodyPr/>
          <a:lstStyle/>
          <a:p>
            <a:r>
              <a:rPr lang="nl-NL" dirty="0" smtClean="0"/>
              <a:t>Feedback geven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259252"/>
            <a:ext cx="8963055" cy="3880773"/>
          </a:xfrm>
        </p:spPr>
        <p:txBody>
          <a:bodyPr/>
          <a:lstStyle/>
          <a:p>
            <a:r>
              <a:rPr lang="nl-NL" dirty="0" smtClean="0"/>
              <a:t>Je kunt zelf ook feedback geven aan je collega’s</a:t>
            </a:r>
          </a:p>
          <a:p>
            <a:r>
              <a:rPr lang="nl-NL" dirty="0" smtClean="0"/>
              <a:t>Geef feedback op een rustig moment</a:t>
            </a:r>
          </a:p>
          <a:p>
            <a:r>
              <a:rPr lang="nl-NL" dirty="0" smtClean="0"/>
              <a:t>Praat over de handeling/situatie</a:t>
            </a:r>
          </a:p>
          <a:p>
            <a:r>
              <a:rPr lang="nl-NL" dirty="0" smtClean="0"/>
              <a:t>Oordeel niet maar zeg wat je ziet en hoe je het zelf zou doen</a:t>
            </a:r>
          </a:p>
          <a:p>
            <a:r>
              <a:rPr lang="nl-NL" dirty="0" smtClean="0"/>
              <a:t>Zo help je elkaar bij het vergroten van kwaliteit-&gt;professionele werkhouding</a:t>
            </a:r>
          </a:p>
          <a:p>
            <a:r>
              <a:rPr lang="nl-NL" dirty="0" smtClean="0"/>
              <a:t>Vaak gaat aan het geven van feedback (onbewust) observeren vooraf</a:t>
            </a:r>
          </a:p>
          <a:p>
            <a:r>
              <a:rPr lang="nl-NL" dirty="0" smtClean="0"/>
              <a:t>Observeren is in dit geval doelgericht kijken naar het beroepsmatig handelen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764" y="4285543"/>
            <a:ext cx="3245167" cy="192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3623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Klasopdracht: ‘Leren van werkervaringen’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01783"/>
            <a:ext cx="10737669" cy="5564777"/>
          </a:xfrm>
        </p:spPr>
        <p:txBody>
          <a:bodyPr>
            <a:normAutofit/>
          </a:bodyPr>
          <a:lstStyle/>
          <a:p>
            <a:r>
              <a:rPr lang="nl-NL" dirty="0" smtClean="0"/>
              <a:t>In </a:t>
            </a:r>
            <a:r>
              <a:rPr lang="nl-NL" dirty="0"/>
              <a:t>je leven doe je een hoop verschillende soorten werkervaringen op. </a:t>
            </a:r>
            <a:endParaRPr lang="nl-NL" dirty="0" smtClean="0"/>
          </a:p>
          <a:p>
            <a:pPr>
              <a:buFont typeface="+mj-lt"/>
              <a:buAutoNum type="arabicPeriod"/>
            </a:pPr>
            <a:r>
              <a:rPr lang="nl-NL" dirty="0" smtClean="0"/>
              <a:t>Noteer welke </a:t>
            </a:r>
            <a:r>
              <a:rPr lang="nl-NL" dirty="0"/>
              <a:t>dingen </a:t>
            </a:r>
            <a:r>
              <a:rPr lang="nl-NL" dirty="0" smtClean="0"/>
              <a:t>je hebt </a:t>
            </a:r>
            <a:r>
              <a:rPr lang="nl-NL" dirty="0"/>
              <a:t>geleerd van jouw werkervaringen als </a:t>
            </a:r>
            <a:r>
              <a:rPr lang="nl-NL" dirty="0" smtClean="0"/>
              <a:t>stagiair.                               Denk </a:t>
            </a:r>
            <a:r>
              <a:rPr lang="nl-NL" dirty="0"/>
              <a:t>aan interactie met </a:t>
            </a:r>
            <a:r>
              <a:rPr lang="nl-NL" dirty="0" smtClean="0"/>
              <a:t>cliënten </a:t>
            </a:r>
            <a:r>
              <a:rPr lang="nl-NL" dirty="0"/>
              <a:t>en collega’s of het leren van nieuwe vaardigheden. </a:t>
            </a:r>
            <a:endParaRPr lang="nl-NL" dirty="0" smtClean="0"/>
          </a:p>
          <a:p>
            <a:pPr>
              <a:buFont typeface="+mj-lt"/>
              <a:buAutoNum type="arabicPeriod"/>
            </a:pPr>
            <a:r>
              <a:rPr lang="nl-NL" dirty="0" smtClean="0"/>
              <a:t>Schrijf je antwoord op</a:t>
            </a:r>
          </a:p>
          <a:p>
            <a:pPr>
              <a:buFont typeface="+mj-lt"/>
              <a:buAutoNum type="arabicPeriod"/>
            </a:pPr>
            <a:r>
              <a:rPr lang="nl-NL" dirty="0" smtClean="0"/>
              <a:t>Is er een rode draad te zien tussen de </a:t>
            </a:r>
            <a:r>
              <a:rPr lang="nl-NL" dirty="0"/>
              <a:t>verschillende </a:t>
            </a:r>
            <a:r>
              <a:rPr lang="nl-NL" dirty="0" smtClean="0"/>
              <a:t>punten?</a:t>
            </a:r>
          </a:p>
          <a:p>
            <a:pPr>
              <a:buFont typeface="+mj-lt"/>
              <a:buAutoNum type="arabicPeriod"/>
            </a:pPr>
            <a:r>
              <a:rPr lang="nl-NL" dirty="0" smtClean="0"/>
              <a:t>Schrijf nu op welke </a:t>
            </a:r>
            <a:r>
              <a:rPr lang="nl-NL" dirty="0"/>
              <a:t>dingen je nog </a:t>
            </a:r>
            <a:r>
              <a:rPr lang="nl-NL" dirty="0" smtClean="0"/>
              <a:t>gaat leren </a:t>
            </a:r>
            <a:r>
              <a:rPr lang="nl-NL" dirty="0"/>
              <a:t>als je </a:t>
            </a:r>
            <a:r>
              <a:rPr lang="nl-NL" dirty="0" smtClean="0"/>
              <a:t>eenmaal als professional werkt</a:t>
            </a:r>
          </a:p>
          <a:p>
            <a:pPr>
              <a:buFont typeface="+mj-lt"/>
              <a:buAutoNum type="arabicPeriod"/>
            </a:pPr>
            <a:r>
              <a:rPr lang="nl-NL" dirty="0" smtClean="0"/>
              <a:t>Wat valt je daarin op?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711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749"/>
          </a:xfrm>
        </p:spPr>
        <p:txBody>
          <a:bodyPr/>
          <a:lstStyle/>
          <a:p>
            <a:r>
              <a:rPr lang="nl-NL" dirty="0" err="1" smtClean="0"/>
              <a:t>Angerenstein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19349"/>
            <a:ext cx="8596668" cy="3880773"/>
          </a:xfrm>
        </p:spPr>
        <p:txBody>
          <a:bodyPr/>
          <a:lstStyle/>
          <a:p>
            <a:r>
              <a:rPr lang="nl-NL" dirty="0" smtClean="0"/>
              <a:t>Ga naar van welzijn.angerenstein.nl</a:t>
            </a:r>
          </a:p>
          <a:p>
            <a:r>
              <a:rPr lang="nl-NL" dirty="0" smtClean="0"/>
              <a:t>Ga naar Maatschappelijke Zorg </a:t>
            </a:r>
            <a:r>
              <a:rPr lang="nl-NL" u="sng" dirty="0" smtClean="0"/>
              <a:t>of Pedagogisch werk</a:t>
            </a:r>
          </a:p>
          <a:p>
            <a:r>
              <a:rPr lang="nl-NL" dirty="0" smtClean="0"/>
              <a:t>Ga dan naar boek Maatschappelijke zorg 2 </a:t>
            </a:r>
            <a:r>
              <a:rPr lang="nl-NL" u="sng" dirty="0" smtClean="0"/>
              <a:t>of Pedagogisch werk 2</a:t>
            </a:r>
          </a:p>
          <a:p>
            <a:r>
              <a:rPr lang="nl-NL" dirty="0"/>
              <a:t>Ga naar VW thema </a:t>
            </a:r>
            <a:r>
              <a:rPr lang="nl-NL" dirty="0" smtClean="0"/>
              <a:t>16 (</a:t>
            </a:r>
            <a:r>
              <a:rPr lang="nl-NL" dirty="0" err="1" smtClean="0"/>
              <a:t>th</a:t>
            </a:r>
            <a:r>
              <a:rPr lang="nl-NL" dirty="0" smtClean="0"/>
              <a:t> 21 </a:t>
            </a:r>
            <a:r>
              <a:rPr lang="nl-NL" smtClean="0"/>
              <a:t>als je nieuw boek hebt) </a:t>
            </a:r>
            <a:r>
              <a:rPr lang="nl-NL" dirty="0"/>
              <a:t>(voor </a:t>
            </a:r>
            <a:r>
              <a:rPr lang="nl-NL" dirty="0" err="1"/>
              <a:t>MZ’er</a:t>
            </a:r>
            <a:r>
              <a:rPr lang="nl-NL" dirty="0"/>
              <a:t>)</a:t>
            </a:r>
          </a:p>
          <a:p>
            <a:r>
              <a:rPr lang="nl-NL" dirty="0" smtClean="0"/>
              <a:t>Ga naar VW thema 17 (voor </a:t>
            </a:r>
            <a:r>
              <a:rPr lang="nl-NL" dirty="0" err="1" smtClean="0"/>
              <a:t>PW’ers</a:t>
            </a:r>
            <a:r>
              <a:rPr lang="nl-NL" dirty="0" smtClean="0"/>
              <a:t>)</a:t>
            </a:r>
          </a:p>
          <a:p>
            <a:r>
              <a:rPr lang="nl-NL" dirty="0" smtClean="0"/>
              <a:t>Maak opdracht 2, 3 </a:t>
            </a:r>
            <a:r>
              <a:rPr lang="nl-NL" dirty="0"/>
              <a:t>&amp;</a:t>
            </a:r>
            <a:r>
              <a:rPr lang="nl-NL" dirty="0" smtClean="0"/>
              <a:t> 4 </a:t>
            </a:r>
          </a:p>
          <a:p>
            <a:r>
              <a:rPr lang="nl-NL" dirty="0" smtClean="0"/>
              <a:t>Sla je opdrachten goed op in je pc, dat is aan het eind van LP 8 je bewijs van inzet en voorwaarde om </a:t>
            </a:r>
            <a:r>
              <a:rPr lang="nl-NL" u="sng" dirty="0" smtClean="0"/>
              <a:t>de toets </a:t>
            </a:r>
            <a:r>
              <a:rPr lang="nl-NL" dirty="0" smtClean="0"/>
              <a:t>te kunnen halen.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354" y="1"/>
            <a:ext cx="2950646" cy="420624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5442721"/>
            <a:ext cx="39052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8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3623"/>
          </a:xfrm>
        </p:spPr>
        <p:txBody>
          <a:bodyPr/>
          <a:lstStyle/>
          <a:p>
            <a:r>
              <a:rPr lang="nl-NL" dirty="0" smtClean="0"/>
              <a:t>Deskundigheidsbevordering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293223"/>
            <a:ext cx="9851329" cy="3880773"/>
          </a:xfrm>
        </p:spPr>
        <p:txBody>
          <a:bodyPr/>
          <a:lstStyle/>
          <a:p>
            <a:r>
              <a:rPr lang="nl-NL" dirty="0" smtClean="0"/>
              <a:t>Als beroepsprofessional bedenk je van tevoren hoe je de handelingen uitvoert.</a:t>
            </a:r>
          </a:p>
          <a:p>
            <a:r>
              <a:rPr lang="nl-NL" dirty="0" smtClean="0"/>
              <a:t>Ook kun je uitleggen waarom je iets doet.</a:t>
            </a:r>
          </a:p>
          <a:p>
            <a:r>
              <a:rPr lang="nl-NL" dirty="0" smtClean="0"/>
              <a:t>Je blijft een leven lang, een carrière lang leren.</a:t>
            </a:r>
          </a:p>
          <a:p>
            <a:r>
              <a:rPr lang="nl-NL" dirty="0" smtClean="0"/>
              <a:t>Deskundigheid houd je op peil door:</a:t>
            </a:r>
          </a:p>
          <a:p>
            <a:pPr>
              <a:buFontTx/>
              <a:buChar char="-"/>
            </a:pPr>
            <a:r>
              <a:rPr lang="nl-NL" dirty="0" smtClean="0"/>
              <a:t>cursussen te volgen </a:t>
            </a: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met collega’s of deskundigen te overleggen</a:t>
            </a: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iets op te zoeken op internet</a:t>
            </a:r>
          </a:p>
          <a:p>
            <a:pPr>
              <a:buFontTx/>
              <a:buChar char="-"/>
            </a:pPr>
            <a:r>
              <a:rPr lang="nl-NL" dirty="0" smtClean="0"/>
              <a:t>vaktijdschrift te lezen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662" y="3756311"/>
            <a:ext cx="4697338" cy="346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5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3623"/>
          </a:xfrm>
        </p:spPr>
        <p:txBody>
          <a:bodyPr/>
          <a:lstStyle/>
          <a:p>
            <a:r>
              <a:rPr lang="nl-NL" dirty="0" smtClean="0"/>
              <a:t>Beroepsmatig handelen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93223"/>
            <a:ext cx="8596668" cy="3880773"/>
          </a:xfrm>
        </p:spPr>
        <p:txBody>
          <a:bodyPr/>
          <a:lstStyle/>
          <a:p>
            <a:r>
              <a:rPr lang="nl-NL" dirty="0"/>
              <a:t>B</a:t>
            </a:r>
            <a:r>
              <a:rPr lang="nl-NL" dirty="0" smtClean="0"/>
              <a:t>etekent dat je werkzaamheden professioneel uitvoert</a:t>
            </a:r>
          </a:p>
          <a:p>
            <a:r>
              <a:rPr lang="nl-NL" dirty="0" smtClean="0"/>
              <a:t>Na het volgen van opleiding ga je leren in de praktijk</a:t>
            </a:r>
          </a:p>
          <a:p>
            <a:r>
              <a:rPr lang="nl-NL" dirty="0" smtClean="0"/>
              <a:t>Je kunt handelingen uitvoeren en problemen planmatig aanpakken</a:t>
            </a:r>
          </a:p>
          <a:p>
            <a:r>
              <a:rPr lang="nl-NL" dirty="0" smtClean="0"/>
              <a:t>Jij laat in je handelen een verschil zien met iemand die de opleiding nog niet heeft gevolgd.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98" y="3104719"/>
            <a:ext cx="3786188" cy="303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2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1189"/>
          </a:xfrm>
        </p:spPr>
        <p:txBody>
          <a:bodyPr>
            <a:normAutofit/>
          </a:bodyPr>
          <a:lstStyle/>
          <a:p>
            <a:r>
              <a:rPr lang="nl-NL" dirty="0" smtClean="0"/>
              <a:t>Ontwikkeling beroepsmatig handelen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85377"/>
            <a:ext cx="8596668" cy="3880773"/>
          </a:xfrm>
        </p:spPr>
        <p:txBody>
          <a:bodyPr/>
          <a:lstStyle/>
          <a:p>
            <a:r>
              <a:rPr lang="nl-NL" dirty="0" smtClean="0"/>
              <a:t>Je hele leven leer je kennis en vaardigheden die je kunt inzetten</a:t>
            </a:r>
          </a:p>
          <a:p>
            <a:r>
              <a:rPr lang="nl-NL" dirty="0" smtClean="0"/>
              <a:t>Omgang met mensen en het organiseren van activiteiten</a:t>
            </a:r>
          </a:p>
          <a:p>
            <a:r>
              <a:rPr lang="nl-NL" dirty="0" smtClean="0"/>
              <a:t>Beroepsmatig handelen = bewust zijn van je handelen</a:t>
            </a:r>
          </a:p>
          <a:p>
            <a:r>
              <a:rPr lang="nl-NL" dirty="0" smtClean="0"/>
              <a:t>Uitleggen waarom je de dingen op een bepaalde manier doet</a:t>
            </a:r>
          </a:p>
          <a:p>
            <a:r>
              <a:rPr lang="nl-NL" u="sng" dirty="0" smtClean="0"/>
              <a:t>Constant</a:t>
            </a:r>
            <a:r>
              <a:rPr lang="nl-NL" dirty="0" smtClean="0"/>
              <a:t> denk je na over hoe je je manier van werken kunt verbeteren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441" y="3611171"/>
            <a:ext cx="3151386" cy="223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0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0560"/>
          </a:xfrm>
        </p:spPr>
        <p:txBody>
          <a:bodyPr/>
          <a:lstStyle/>
          <a:p>
            <a:r>
              <a:rPr lang="nl-NL" dirty="0" smtClean="0"/>
              <a:t>Beoordelen beroepsmatig handelen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80161"/>
            <a:ext cx="8596668" cy="4761202"/>
          </a:xfrm>
        </p:spPr>
        <p:txBody>
          <a:bodyPr/>
          <a:lstStyle/>
          <a:p>
            <a:r>
              <a:rPr lang="nl-NL" dirty="0" smtClean="0"/>
              <a:t>Beroepsmatig handelen van jezelf en die van je collega’s beoordelen:</a:t>
            </a:r>
          </a:p>
          <a:p>
            <a:r>
              <a:rPr lang="nl-NL" dirty="0" smtClean="0"/>
              <a:t>Nadenken over je manier van werken noemen we?</a:t>
            </a:r>
          </a:p>
          <a:p>
            <a:r>
              <a:rPr lang="nl-NL" dirty="0" smtClean="0"/>
              <a:t>Reflecteren</a:t>
            </a:r>
          </a:p>
          <a:p>
            <a:r>
              <a:rPr lang="nl-NL" dirty="0" smtClean="0"/>
              <a:t>Nadenken over hoe je je werk doet plus de gevolgen die dit heeft voor anderen</a:t>
            </a:r>
          </a:p>
          <a:p>
            <a:r>
              <a:rPr lang="nl-NL" dirty="0" smtClean="0"/>
              <a:t>Als anderen je beoordelen en je aanspreken op je manier van werken noemen we dat?</a:t>
            </a:r>
          </a:p>
          <a:p>
            <a:r>
              <a:rPr lang="nl-NL" dirty="0" smtClean="0"/>
              <a:t>Feedback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84" y="4455378"/>
            <a:ext cx="4248588" cy="158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7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3907" y="622663"/>
            <a:ext cx="8596668" cy="1320800"/>
          </a:xfrm>
        </p:spPr>
        <p:txBody>
          <a:bodyPr/>
          <a:lstStyle/>
          <a:p>
            <a:r>
              <a:rPr lang="nl-NL" dirty="0" smtClean="0"/>
              <a:t>Gesprekscyclus)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82800"/>
            <a:ext cx="8596668" cy="3880773"/>
          </a:xfrm>
        </p:spPr>
        <p:txBody>
          <a:bodyPr/>
          <a:lstStyle/>
          <a:p>
            <a:pPr>
              <a:buFontTx/>
              <a:buChar char="-"/>
            </a:pPr>
            <a:r>
              <a:rPr lang="nl-NL" dirty="0"/>
              <a:t>Doelstellingengesprek (werkgever en werknemer stellen samen doelen op)</a:t>
            </a:r>
          </a:p>
          <a:p>
            <a:pPr>
              <a:buFontTx/>
              <a:buChar char="-"/>
            </a:pPr>
            <a:r>
              <a:rPr lang="nl-NL" dirty="0"/>
              <a:t>Functioneringsgesprek (na halfjaar, beiden hebben inbreng)</a:t>
            </a:r>
          </a:p>
          <a:p>
            <a:pPr>
              <a:buFontTx/>
              <a:buChar char="-"/>
            </a:pPr>
            <a:r>
              <a:rPr lang="nl-NL" dirty="0"/>
              <a:t>Beoordelingsgesprek (leidinggevende voert het woord)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410" y="2703600"/>
            <a:ext cx="4822127" cy="361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Beoordelen van stagiaires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Vaste stagebegeleider:</a:t>
            </a:r>
          </a:p>
          <a:p>
            <a:pPr>
              <a:buFontTx/>
              <a:buChar char="-"/>
            </a:pPr>
            <a:r>
              <a:rPr lang="nl-NL" dirty="0" smtClean="0"/>
              <a:t>Ondersteunt bij uitvoeren taken</a:t>
            </a:r>
          </a:p>
          <a:p>
            <a:pPr>
              <a:buFontTx/>
              <a:buChar char="-"/>
            </a:pPr>
            <a:r>
              <a:rPr lang="nl-NL" dirty="0" smtClean="0"/>
              <a:t>Beoordeelt stagiaire in zijn ontwikkeling</a:t>
            </a:r>
          </a:p>
          <a:p>
            <a:pPr>
              <a:buFontTx/>
              <a:buChar char="-"/>
            </a:pPr>
            <a:r>
              <a:rPr lang="nl-NL" dirty="0" smtClean="0"/>
              <a:t>Monitort voortgang, voortgangsgesprek met stagiair en stagedocent</a:t>
            </a:r>
          </a:p>
          <a:p>
            <a:r>
              <a:rPr lang="nl-NL" dirty="0" smtClean="0"/>
              <a:t>Doel voortgangsgesprek: ondersteunen van het leerproces</a:t>
            </a:r>
          </a:p>
          <a:p>
            <a:r>
              <a:rPr lang="nl-NL" dirty="0" smtClean="0"/>
              <a:t>Geven van feedback en vergroten zelfvertrouwen stagiair</a:t>
            </a:r>
          </a:p>
          <a:p>
            <a:r>
              <a:rPr lang="nl-NL" dirty="0" smtClean="0"/>
              <a:t>Je geeft eindbeoordeling op:</a:t>
            </a:r>
          </a:p>
          <a:p>
            <a:pPr>
              <a:buFontTx/>
              <a:buChar char="-"/>
            </a:pPr>
            <a:r>
              <a:rPr lang="nl-NL" dirty="0" smtClean="0"/>
              <a:t>Het functioneren</a:t>
            </a:r>
          </a:p>
          <a:p>
            <a:pPr>
              <a:buFontTx/>
              <a:buChar char="-"/>
            </a:pPr>
            <a:r>
              <a:rPr lang="nl-NL" dirty="0" smtClean="0"/>
              <a:t>Persoonlijke ontwikkeling</a:t>
            </a:r>
          </a:p>
          <a:p>
            <a:pPr>
              <a:buFontTx/>
              <a:buChar char="-"/>
            </a:pPr>
            <a:r>
              <a:rPr lang="nl-NL" dirty="0" smtClean="0"/>
              <a:t>Manier van omgaan met feedback</a:t>
            </a:r>
          </a:p>
          <a:p>
            <a:pPr>
              <a:buFontTx/>
              <a:buChar char="-"/>
            </a:pP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199" y="4004145"/>
            <a:ext cx="2757543" cy="27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0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Beoordelen van </a:t>
            </a:r>
            <a:r>
              <a:rPr lang="nl-NL" dirty="0" smtClean="0"/>
              <a:t>vrijwilligers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Regelmatig voortgangsgesprek</a:t>
            </a:r>
          </a:p>
          <a:p>
            <a:r>
              <a:rPr lang="nl-NL" dirty="0" smtClean="0"/>
              <a:t>Focus ligt op wat de organisatie voor vrijwilliger kan betekenen, ook qua begeleiding</a:t>
            </a:r>
          </a:p>
          <a:p>
            <a:r>
              <a:rPr lang="nl-NL" dirty="0" smtClean="0"/>
              <a:t>Investeren in vrijwilliger maakt deze belangrijker</a:t>
            </a:r>
          </a:p>
          <a:p>
            <a:r>
              <a:rPr lang="nl-NL" dirty="0" smtClean="0"/>
              <a:t>Doel voortgangsgesprek: meer te weten komen over vrijwilliger, functioneren en wensen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2" y="3488223"/>
            <a:ext cx="4340407" cy="217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3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7497"/>
          </a:xfrm>
        </p:spPr>
        <p:txBody>
          <a:bodyPr/>
          <a:lstStyle/>
          <a:p>
            <a:r>
              <a:rPr lang="nl-NL" dirty="0" smtClean="0"/>
              <a:t>Reflecteren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67097"/>
            <a:ext cx="8596668" cy="3880773"/>
          </a:xfrm>
        </p:spPr>
        <p:txBody>
          <a:bodyPr/>
          <a:lstStyle/>
          <a:p>
            <a:r>
              <a:rPr lang="nl-NL" dirty="0" smtClean="0"/>
              <a:t>Reflecteren is nadenken over je handelen en achtergronden daarvan</a:t>
            </a:r>
          </a:p>
          <a:p>
            <a:r>
              <a:rPr lang="nl-NL" dirty="0" smtClean="0"/>
              <a:t>Zijn de dingen die je doet de goede dingen?</a:t>
            </a:r>
          </a:p>
          <a:p>
            <a:r>
              <a:rPr lang="nl-NL" dirty="0" smtClean="0"/>
              <a:t>Hoe handelen en waarom?</a:t>
            </a:r>
          </a:p>
          <a:p>
            <a:r>
              <a:rPr lang="nl-NL" dirty="0" smtClean="0"/>
              <a:t>Ben je er emotioneel bij betrokken?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69" y="3143273"/>
            <a:ext cx="4352331" cy="324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5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369</TotalTime>
  <Words>986</Words>
  <Application>Microsoft Office PowerPoint</Application>
  <PresentationFormat>Breedbeeld</PresentationFormat>
  <Paragraphs>118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Trebuchet MS</vt:lpstr>
      <vt:lpstr>Wingdings</vt:lpstr>
      <vt:lpstr>Wingdings 3</vt:lpstr>
      <vt:lpstr>Facet</vt:lpstr>
      <vt:lpstr>Werkbegeleiding</vt:lpstr>
      <vt:lpstr>Deskundigheidsbevordering</vt:lpstr>
      <vt:lpstr>Beroepsmatig handelen</vt:lpstr>
      <vt:lpstr>Ontwikkeling beroepsmatig handelen</vt:lpstr>
      <vt:lpstr>Beoordelen beroepsmatig handelen</vt:lpstr>
      <vt:lpstr>Gesprekscyclus)</vt:lpstr>
      <vt:lpstr>Beoordelen van stagiaires</vt:lpstr>
      <vt:lpstr>Beoordelen van vrijwilligers</vt:lpstr>
      <vt:lpstr>Reflecteren</vt:lpstr>
      <vt:lpstr>Drie niveaus van reflecteren</vt:lpstr>
      <vt:lpstr>Reflecteren op persoonlijk functioneren</vt:lpstr>
      <vt:lpstr>Reflecteren op beroepsmatig handelen</vt:lpstr>
      <vt:lpstr>Reflecteren op persoonlijk  beroepsmatig handelen</vt:lpstr>
      <vt:lpstr>Feedback</vt:lpstr>
      <vt:lpstr>Feedback ontvangen</vt:lpstr>
      <vt:lpstr>Feedback geven</vt:lpstr>
      <vt:lpstr>Klasopdracht: ‘Leren van werkervaringen’</vt:lpstr>
      <vt:lpstr>Angerenstein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Deskundigheid &amp; kwaliteit</dc:title>
  <dc:creator>S. Poelman</dc:creator>
  <cp:lastModifiedBy>Simon Poelman</cp:lastModifiedBy>
  <cp:revision>25</cp:revision>
  <dcterms:created xsi:type="dcterms:W3CDTF">2018-02-13T18:01:36Z</dcterms:created>
  <dcterms:modified xsi:type="dcterms:W3CDTF">2020-05-12T07:33:14Z</dcterms:modified>
</cp:coreProperties>
</file>